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6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5" Type="http://purl.oclc.org/ooxml/officeDocument/relationships/customProperties" Target="docProps/custom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7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9" r:id="rId4"/>
    <p:sldId id="258" r:id="rId5"/>
    <p:sldId id="259" r:id="rId6"/>
    <p:sldId id="271" r:id="rId7"/>
    <p:sldId id="270" r:id="rId8"/>
    <p:sldId id="275" r:id="rId9"/>
    <p:sldId id="260" r:id="rId10"/>
    <p:sldId id="540" r:id="rId11"/>
    <p:sldId id="273" r:id="rId12"/>
    <p:sldId id="281" r:id="rId13"/>
    <p:sldId id="277" r:id="rId14"/>
    <p:sldId id="261" r:id="rId15"/>
    <p:sldId id="262" r:id="rId16"/>
    <p:sldId id="274" r:id="rId17"/>
    <p:sldId id="282" r:id="rId18"/>
    <p:sldId id="265" r:id="rId19"/>
    <p:sldId id="278" r:id="rId20"/>
    <p:sldId id="266" r:id="rId21"/>
    <p:sldId id="267" r:id="rId22"/>
    <p:sldId id="268" r:id="rId23"/>
    <p:sldId id="541" r:id="rId24"/>
    <p:sldId id="539" r:id="rId25"/>
    <p:sldId id="279" r:id="rId26"/>
  </p:sldIdLst>
  <p:sldSz cx="9144000" cy="6858000" type="screen4x3"/>
  <p:notesSz cx="6854825" cy="9083675"/>
  <p:defaultTextStyle>
    <a:defPPr>
      <a:defRPr lang="en-US"/>
    </a:defPPr>
    <a:lvl1pPr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%"/>
      </a:spcBef>
      <a:spcAft>
        <a:spcPct val="0%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customXml" Target="../customXml/item2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customXml" Target="../customXml/item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presProps" Target="pres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handoutMaster" Target="handoutMasters/handoutMaster1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notesMaster" Target="notesMasters/notesMaster1.xml"/><Relationship Id="rId30" Type="http://purl.oclc.org/ooxml/officeDocument/relationships/viewProps" Target="viewProps.xml"/><Relationship Id="rId35" Type="http://purl.oclc.org/ooxml/officeDocument/relationships/customXml" Target="../customXml/item3.xml"/><Relationship Id="rId8" Type="http://purl.oclc.org/ooxml/officeDocument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6.png"/><Relationship Id="rId1" Type="http://purl.oclc.org/ooxml/officeDocument/relationships/image" Target="../media/image5.png"/><Relationship Id="rId6" Type="http://purl.oclc.org/ooxml/officeDocument/relationships/image" Target="../media/image3.png"/><Relationship Id="rId5" Type="http://purl.oclc.org/ooxml/officeDocument/relationships/image" Target="../media/image9.png"/><Relationship Id="rId4" Type="http://purl.oclc.org/ooxml/officeDocument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11.png"/><Relationship Id="rId1" Type="http://purl.oclc.org/ooxml/officeDocument/relationships/image" Target="../media/image10.png"/><Relationship Id="rId6" Type="http://purl.oclc.org/ooxml/officeDocument/relationships/image" Target="../media/image3.png"/><Relationship Id="rId5" Type="http://purl.oclc.org/ooxml/officeDocument/relationships/image" Target="../media/image2.png"/><Relationship Id="rId4" Type="http://purl.oclc.org/ooxml/officeDocument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3" Type="http://purl.oclc.org/ooxml/officeDocument/relationships/image" Target="../media/image17.png"/><Relationship Id="rId2" Type="http://purl.oclc.org/ooxml/officeDocument/relationships/image" Target="../media/image16.png"/><Relationship Id="rId1" Type="http://purl.oclc.org/ooxml/officeDocument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A6966F-2449-4DE2-A042-4BD7CF35A7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0200448-C41C-4631-9C50-D58CCC054A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5" y="0"/>
            <a:ext cx="29702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7A08D60C-82C5-4722-A962-41E868E39C4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8063"/>
            <a:ext cx="29702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754BE4D8-7F6F-4BDA-98F6-98D3889F870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5" y="8628063"/>
            <a:ext cx="29702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51F06DB-B3E1-497C-926D-65A7CAE426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7-16T14:57:46.1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23906 17069 0</inkml:trace>
  <inkml:trace contextRef="#ctx0" brushRef="#br0" timeOffset="1736">23906 17069 0</inkml:trace>
  <inkml:trace contextRef="#ctx0" brushRef="#br0" timeOffset="1927">23906 17069 0</inkml:trace>
  <inkml:trace contextRef="#ctx0" brushRef="#br0" timeOffset="2927">23906 17069 0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7-17T15:36:00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8791 5597 0,'0'0'120,"0"0"-95,70 0-10,-35 0-7,-1 0 0,71 0 0,-1 0 0,-35 0 0,-34 0 0,0 0 0,69-35 1,-34 35-1,-36 0-1,1 0 1,35 0 0,-70 0 1,69 0-2,-34 0 1,-35 0 0,35 0 0,-1 0 0,-34 0 0,35 0 0,-35 0 16,0 0-16,35 0 0,-35 0 0,0 35 0,35-35 0,-1 0 0,1 0 0,0 0 0,-35 35 0,34-35 9,-34 0-2,35 0 1,-35 0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7-17T15:56:43.3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17061 7579 0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7-17T16:11:49.0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24219 17973 0</inkml:trace>
  <inkml:trace contextRef="#ctx0" brushRef="#br0" timeOffset="1216">19841 17173 0</inkml:trace>
</inkml:ink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7C52D6-059D-4A75-AF43-6B6B4BF580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0AC1F-18FC-4763-8B3D-F13199DE15F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0213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7187095-737D-4A68-81D6-2BEE43D4A9A4}" type="datetimeFigureOut">
              <a:rPr lang="en-US"/>
              <a:pPr>
                <a:defRPr/>
              </a:pPr>
              <a:t>23-Jul-20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48E51CD-A40F-4715-A60E-5E80F8936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35063"/>
            <a:ext cx="4086225" cy="3065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32269EE-FE9D-4857-91DA-8C4E342C2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71975"/>
            <a:ext cx="5483225" cy="35766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F4892-8079-4A73-AAD5-A222D96F3F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28063"/>
            <a:ext cx="2970213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20262-74FD-4668-BD01-81EC7CC13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3025" y="8628063"/>
            <a:ext cx="2970213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F96F1DA-324E-41E5-9B97-FFE3D9F8FF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%"/>
      </a:spcBef>
      <a:spcAft>
        <a:spcPct val="0%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%"/>
      </a:spcBef>
      <a:spcAft>
        <a:spcPct val="0%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%"/>
      </a:spcBef>
      <a:spcAft>
        <a:spcPct val="0%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%"/>
      </a:spcBef>
      <a:spcAft>
        <a:spcPct val="0%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%"/>
      </a:spcBef>
      <a:spcAft>
        <a:spcPct val="0%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46832FD2-23D0-418B-A81F-A52534DDF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%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69CFB90-F806-489B-9AC4-AAAE1B1A9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%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8388E27-52C9-4666-956F-F7EB603B2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%"/>
              </a:spcBef>
              <a:spcAft>
                <a:spcPct val="0%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%"/>
              </a:spcBef>
              <a:spcAft>
                <a:spcPct val="0%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%"/>
              </a:spcBef>
              <a:spcAft>
                <a:spcPct val="0%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%"/>
              </a:spcBef>
              <a:spcAft>
                <a:spcPct val="0%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%"/>
              <a:buFont typeface="StarSymbol"/>
              <a:buNone/>
            </a:pPr>
            <a:fld id="{62BD9EF3-2938-4965-A88B-5835E3A810C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>
                  <a:srgbClr val="000000"/>
                </a:buClr>
                <a:buSzPct val="45%"/>
                <a:buFont typeface="StarSymbol"/>
                <a:buNone/>
              </a:pPr>
              <a:t>24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9577-41BC-40D1-A071-3856A525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2514-E3A2-4C96-A9C6-626FEE93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E126A-E001-4A21-B515-FA62BC15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1784D-8FE2-44F0-A597-291566E127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731832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82EA8-2A15-497F-9CA4-D14AAE18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E72B8-24C4-41DB-BA08-761521D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B2898-666B-4C02-824B-AEF090D7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07080-2570-4B88-A6D4-6C0F16B060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8964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C73F-5ECD-42B8-8C61-0AC1BB4C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CD71E-C49D-4950-97DF-4EAAAF91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15B28-3931-4B3F-90AD-14202190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7BE9B-EC34-459C-A28A-EB78CF9CAA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262909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276600" y="381000"/>
            <a:ext cx="5562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38700" y="17526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624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38700" y="39624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4C4D0A4-625E-4DE8-91A1-F662989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EF5245-BE8B-4357-B201-1653C2AC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25D73FF-ED44-44EB-A798-221C4CC3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9B844-198E-4511-B1F8-3F927C5CA9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703392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381000"/>
            <a:ext cx="5562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40767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38700" y="17526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38700" y="3962400"/>
            <a:ext cx="40767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301A445-FECC-4BB2-910A-D8B39071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AD4EB20-61C2-4072-B3FF-FA13D95F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B9330CB-F01E-40DC-9878-F212DDF0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BBC31-701D-4635-9483-4463BA160C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989511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9A51A-308D-44F8-9A6A-ED4598E9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048F8-9C92-4B32-B7C1-A7D8BA83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A961-2D90-4BF6-AD3C-BDD51BBF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146F9-42C7-4AA3-8BC2-FDC49E82C6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518133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FD481-1FDF-43D8-95F6-B5410CB6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33AAC-76A0-4DB5-B62F-57AAAFD6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322F-FB0A-4335-A550-EA65F1C3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409E2-A46D-4588-BA94-B272B08455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274803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871DDF6-4741-45AE-8BDF-C84BF677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4F8D7E-3766-4A1A-A973-972E23CE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9E93B2-E39A-4A64-83CE-CEBDB1C5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28688-B170-4A3E-9F56-8BC387B6F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249704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337D800-D815-4EE0-A9D1-D9866816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40FA27-008E-4AA4-A435-E5682F79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6649BB-A48E-4722-9F5E-B55D7EB5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D9848-15AB-47FB-ACAE-60848CC2CB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4237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E78EB1C-87C6-4FE1-839C-931DDF78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288DD72-C638-4D64-9D3B-68F2D97D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6B64214-3B43-4956-B914-8B540F04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7AAFF-8337-4164-AF41-D56D46DFF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416460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4474A5-41FF-440D-8700-59A9C3F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4C4DE7-16A4-4925-8A9D-108B1D35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3A3CE54-447F-4C62-AA41-3EEA1AC2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DB47B-DAF6-47CA-93F0-9219E5AF55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367054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26C6D2-C699-4ED7-89A7-C08858F2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E0262F-723B-4379-9A63-1184EC02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DE5AB1-4CB8-4826-8C72-49B6B3FC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2175-787E-4A82-98EB-8F6AF02DE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23227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59F6A13-1C9F-4955-8B12-740673B2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D2A4E9-244B-4410-87E3-307E12B8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40BDFD-E3FF-430B-8336-C1077E9C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D1FCF-D864-4EC3-A8F8-476784E23B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87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theme" Target="../theme/theme1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1D1EE3C-5E14-4502-86B0-7D7F0D0237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79D98F9-3774-4C77-87A0-59B5B7B3FD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1A711-ED9B-432E-860C-827E2C557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D11D5-45A3-439A-ACCE-0D2F597E1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C06BF-7750-48CF-B726-F6C4DF51A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73A272-BC51-4319-92AD-6C0D40227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hdr="0" ftr="0" dt="0"/>
  <p:txStyles>
    <p:titleStyle>
      <a:lvl1pPr algn="ctr" rtl="0" eaLnBrk="0" fontAlgn="base" hangingPunct="0">
        <a:spcBef>
          <a:spcPct val="0%"/>
        </a:spcBef>
        <a:spcAft>
          <a:spcPct val="0%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%"/>
        </a:spcBef>
        <a:spcAft>
          <a:spcPct val="0%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%"/>
        </a:spcBef>
        <a:spcAft>
          <a:spcPct val="0%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purl.oclc.org/ooxml/officeDocument/relationships/oleObject" Target="../embeddings/oleObject11.bin"/><Relationship Id="rId13" Type="http://purl.oclc.org/ooxml/officeDocument/relationships/image" Target="../media/image2.png"/><Relationship Id="rId3" Type="http://purl.oclc.org/ooxml/officeDocument/relationships/slideLayout" Target="../slideLayouts/slideLayout12.xml"/><Relationship Id="rId7" Type="http://purl.oclc.org/ooxml/officeDocument/relationships/image" Target="../media/image11.png"/><Relationship Id="rId12" Type="http://purl.oclc.org/ooxml/officeDocument/relationships/oleObject" Target="../embeddings/oleObject13.bin"/><Relationship Id="rId2" Type="http://purl.oclc.org/ooxml/officeDocument/relationships/tags" Target="../tags/tag3.xml"/><Relationship Id="rId16" Type="http://purl.oclc.org/ooxml/officeDocument/relationships/image" Target="../media/image1.png"/><Relationship Id="rId1" Type="http://schemas.openxmlformats.org/officeDocument/2006/relationships/vmlDrawing" Target="../drawings/vmlDrawing3.vml"/><Relationship Id="rId6" Type="http://purl.oclc.org/ooxml/officeDocument/relationships/oleObject" Target="../embeddings/oleObject10.bin"/><Relationship Id="rId11" Type="http://purl.oclc.org/ooxml/officeDocument/relationships/image" Target="../media/image13.png"/><Relationship Id="rId5" Type="http://purl.oclc.org/ooxml/officeDocument/relationships/image" Target="../media/image10.png"/><Relationship Id="rId15" Type="http://purl.oclc.org/ooxml/officeDocument/relationships/image" Target="../media/image3.png"/><Relationship Id="rId10" Type="http://purl.oclc.org/ooxml/officeDocument/relationships/oleObject" Target="../embeddings/oleObject12.bin"/><Relationship Id="rId4" Type="http://purl.oclc.org/ooxml/officeDocument/relationships/oleObject" Target="../embeddings/oleObject9.bin"/><Relationship Id="rId9" Type="http://purl.oclc.org/ooxml/officeDocument/relationships/image" Target="../media/image12.png"/><Relationship Id="rId14" Type="http://purl.oclc.org/ooxml/officeDocument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image" Target="../media/image14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customXml" Target="../ink/ink2.xml"/><Relationship Id="rId2" Type="http://purl.oclc.org/ooxml/officeDocument/relationships/image" Target="../media/image1.png"/><Relationship Id="rId1" Type="http://purl.oclc.org/ooxml/officeDocument/relationships/slideLayout" Target="../slideLayouts/slideLayout2.xml"/><Relationship Id="rId9" Type="http://purl.oclc.org/ooxml/officeDocument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slideLayout" Target="../slideLayouts/slideLayout2.xml"/><Relationship Id="rId1" Type="http://purl.oclc.org/ooxml/officeDocument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oleObject" Target="../embeddings/oleObject17.bin"/><Relationship Id="rId18" Type="http://purl.oclc.org/ooxml/officeDocument/relationships/customXml" Target="../ink/ink4.xml"/><Relationship Id="rId3" Type="http://purl.oclc.org/ooxml/officeDocument/relationships/slideLayout" Target="../slideLayouts/slideLayout13.xml"/><Relationship Id="rId7" Type="http://purl.oclc.org/ooxml/officeDocument/relationships/image" Target="../media/image16.png"/><Relationship Id="rId17" Type="http://purl.oclc.org/ooxml/officeDocument/relationships/image" Target="../media/image35.emf"/><Relationship Id="rId2" Type="http://purl.oclc.org/ooxml/officeDocument/relationships/tags" Target="../tags/tag5.xml"/><Relationship Id="rId1" Type="http://schemas.openxmlformats.org/officeDocument/2006/relationships/vmlDrawing" Target="../drawings/vmlDrawing4.vml"/><Relationship Id="rId6" Type="http://purl.oclc.org/ooxml/officeDocument/relationships/oleObject" Target="../embeddings/oleObject16.bin"/><Relationship Id="rId11" Type="http://purl.oclc.org/ooxml/officeDocument/relationships/customXml" Target="../ink/ink3.xml"/><Relationship Id="rId5" Type="http://purl.oclc.org/ooxml/officeDocument/relationships/image" Target="../media/image15.png"/><Relationship Id="rId10" Type="http://purl.oclc.org/ooxml/officeDocument/relationships/image" Target="../media/image1.png"/><Relationship Id="rId19" Type="http://purl.oclc.org/ooxml/officeDocument/relationships/image" Target="../media/image36.emf"/><Relationship Id="rId4" Type="http://purl.oclc.org/ooxml/officeDocument/relationships/oleObject" Target="../embeddings/oleObject15.bin"/><Relationship Id="rId9" Type="http://purl.oclc.org/ooxml/officeDocument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image" Target="../media/image18.png"/><Relationship Id="rId1" Type="http://purl.oclc.org/ooxml/officeDocument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slideLayout" Target="../slideLayouts/slideLayout2.xml"/><Relationship Id="rId1" Type="http://purl.oclc.org/ooxml/officeDocument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image" Target="../media/image19.pn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1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purl.oclc.org/ooxml/officeDocument/relationships/image" Target="../media/image1.png"/><Relationship Id="rId3" Type="http://purl.oclc.org/ooxml/officeDocument/relationships/slideLayout" Target="../slideLayouts/slideLayout4.xml"/><Relationship Id="rId7" Type="http://purl.oclc.org/ooxml/officeDocument/relationships/image" Target="../media/image3.png"/><Relationship Id="rId12" Type="http://purl.oclc.org/ooxml/officeDocument/relationships/image" Target="../media/image6.emf"/><Relationship Id="rId2" Type="http://purl.oclc.org/ooxml/officeDocument/relationships/tags" Target="../tags/tag1.xml"/><Relationship Id="rId1" Type="http://schemas.openxmlformats.org/officeDocument/2006/relationships/vmlDrawing" Target="../drawings/vmlDrawing1.vml"/><Relationship Id="rId6" Type="http://purl.oclc.org/ooxml/officeDocument/relationships/oleObject" Target="../embeddings/oleObject2.bin"/><Relationship Id="rId5" Type="http://purl.oclc.org/ooxml/officeDocument/relationships/image" Target="../media/image2.png"/><Relationship Id="rId4" Type="http://purl.oclc.org/ooxml/officeDocument/relationships/oleObject" Target="../embeddings/oleObject1.bin"/><Relationship Id="rId9" Type="http://purl.oclc.org/ooxml/officeDocument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purl.oclc.org/ooxml/officeDocument/relationships/image" Target="../media/image6.png"/><Relationship Id="rId13" Type="http://purl.oclc.org/ooxml/officeDocument/relationships/oleObject" Target="../embeddings/oleObject7.bin"/><Relationship Id="rId3" Type="http://purl.oclc.org/ooxml/officeDocument/relationships/slideLayout" Target="../slideLayouts/slideLayout12.xml"/><Relationship Id="rId7" Type="http://purl.oclc.org/ooxml/officeDocument/relationships/oleObject" Target="../embeddings/oleObject4.bin"/><Relationship Id="rId12" Type="http://purl.oclc.org/ooxml/officeDocument/relationships/image" Target="../media/image8.png"/><Relationship Id="rId2" Type="http://purl.oclc.org/ooxml/officeDocument/relationships/tags" Target="../tags/tag2.xml"/><Relationship Id="rId16" Type="http://purl.oclc.org/ooxml/officeDocument/relationships/image" Target="../media/image3.png"/><Relationship Id="rId1" Type="http://schemas.openxmlformats.org/officeDocument/2006/relationships/vmlDrawing" Target="../drawings/vmlDrawing2.vml"/><Relationship Id="rId6" Type="http://purl.oclc.org/ooxml/officeDocument/relationships/image" Target="../media/image5.png"/><Relationship Id="rId11" Type="http://purl.oclc.org/ooxml/officeDocument/relationships/oleObject" Target="../embeddings/oleObject6.bin"/><Relationship Id="rId5" Type="http://purl.oclc.org/ooxml/officeDocument/relationships/oleObject" Target="../embeddings/oleObject3.bin"/><Relationship Id="rId15" Type="http://purl.oclc.org/ooxml/officeDocument/relationships/oleObject" Target="../embeddings/oleObject8.bin"/><Relationship Id="rId10" Type="http://purl.oclc.org/ooxml/officeDocument/relationships/image" Target="../media/image7.png"/><Relationship Id="rId4" Type="http://purl.oclc.org/ooxml/officeDocument/relationships/image" Target="../media/image1.png"/><Relationship Id="rId9" Type="http://purl.oclc.org/ooxml/officeDocument/relationships/oleObject" Target="../embeddings/oleObject5.bin"/><Relationship Id="rId14" Type="http://purl.oclc.org/ooxml/officeDocument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D1A7076-CB1C-498A-A8B3-0BED57DEF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 Sorting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B01FB04-07BE-4615-988B-B4ED02C63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CSC220 Data Structure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Winter 2004-5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8B05299-7D64-411C-A3E3-22AEF18A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474788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4101" name="TextBox 1">
            <a:extLst>
              <a:ext uri="{FF2B5EF4-FFF2-40B4-BE49-F238E27FC236}">
                <a16:creationId xmlns:a16="http://schemas.microsoft.com/office/drawing/2014/main" id="{0EC59FEF-1326-4D64-83E9-04782CC95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DCD7E-61D7-416A-8C07-18F5269E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D1784D-8FE2-44F0-A597-291566E127BD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6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7056"/>
    </mc:Fallback>
  </mc:AlternateContent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525963"/>
          </a:xfrm>
        </p:spPr>
        <p:txBody>
          <a:bodyPr>
            <a:noAutofit/>
          </a:bodyPr>
          <a:lstStyle/>
          <a:p>
            <a:pPr>
              <a:lnSpc>
                <a:spcPct val="150%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Bubble sort is a sorting algorithm that is used to sort the elements in an ascending order.</a:t>
            </a:r>
          </a:p>
          <a:p>
            <a:pPr>
              <a:lnSpc>
                <a:spcPct val="150%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less storage space.</a:t>
            </a:r>
          </a:p>
          <a:p>
            <a:pPr>
              <a:lnSpc>
                <a:spcPct val="150%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Bubble sort can be beneficial to sort the unsorted elements in a specific order.</a:t>
            </a:r>
          </a:p>
          <a:p>
            <a:pPr>
              <a:lnSpc>
                <a:spcPct val="150%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sort the students on basis of their height in a line.</a:t>
            </a:r>
          </a:p>
          <a:p>
            <a:pPr>
              <a:lnSpc>
                <a:spcPct val="150%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stack , pile up the elements on basis of their weight.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Bubble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5D22D-2018-4D77-99B1-62655630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988"/>
            <a:ext cx="1262913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05E20-54A6-40B7-9906-DEC80CB0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8F71A66-B81C-4AE3-A1A4-BDEAF7274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extLst>
      <p:ext uri="{BB962C8B-B14F-4D97-AF65-F5344CB8AC3E}">
        <p14:creationId xmlns:p14="http://schemas.microsoft.com/office/powerpoint/2010/main" val="8142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57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59857"/>
    </mc:Fallback>
  </mc:AlternateContent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70CFE18-71E3-43AA-8224-151C372BF6F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</a:t>
            </a:r>
          </a:p>
        </p:txBody>
      </p:sp>
      <p:graphicFrame>
        <p:nvGraphicFramePr>
          <p:cNvPr id="38919" name="Object 7">
            <a:extLst>
              <a:ext uri="{FF2B5EF4-FFF2-40B4-BE49-F238E27FC236}">
                <a16:creationId xmlns:a16="http://schemas.microsoft.com/office/drawing/2014/main" id="{3C778324-585A-4704-BFAA-2FF9BFD45549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609600" y="1879600"/>
          <a:ext cx="4076700" cy="1803400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48" name="Photo Editor Photo" r:id="rId4" imgW="11476190" imgH="5076190" progId="MSPhotoEd.3">
                  <p:embed/>
                </p:oleObj>
              </mc:Choice>
              <mc:Fallback>
                <p:oleObj name="Photo Editor Photo" r:id="rId4" imgW="11476190" imgH="5076190" progId="MSPhotoEd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79600"/>
                        <a:ext cx="407670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A2ED0132-B466-466E-A814-E390E0CFDF2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66800" y="2057400"/>
          <a:ext cx="7770813" cy="3727450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49" name="Photo Editor Photo" r:id="rId6" imgW="11933333" imgH="5723810" progId="MSPhotoEd.3">
                  <p:embed/>
                </p:oleObj>
              </mc:Choice>
              <mc:Fallback>
                <p:oleObj name="Photo Editor Photo" r:id="rId6" imgW="11933333" imgH="5723810" progId="MSPhotoEd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57400"/>
                        <a:ext cx="7770813" cy="372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9">
            <a:extLst>
              <a:ext uri="{FF2B5EF4-FFF2-40B4-BE49-F238E27FC236}">
                <a16:creationId xmlns:a16="http://schemas.microsoft.com/office/drawing/2014/main" id="{6CDD2391-D24C-43EF-8857-5DF2CCC0B66F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949325" y="2347913"/>
          <a:ext cx="7889875" cy="3436937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50" name="Photo Editor Photo" r:id="rId8" imgW="11476190" imgH="5001323" progId="MSPhotoEd.3">
                  <p:embed/>
                </p:oleObj>
              </mc:Choice>
              <mc:Fallback>
                <p:oleObj name="Photo Editor Photo" r:id="rId8" imgW="11476190" imgH="5001323" progId="MSPhotoEd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347913"/>
                        <a:ext cx="7889875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3" name="Object 11">
            <a:extLst>
              <a:ext uri="{FF2B5EF4-FFF2-40B4-BE49-F238E27FC236}">
                <a16:creationId xmlns:a16="http://schemas.microsoft.com/office/drawing/2014/main" id="{9D1EE01F-F080-446F-A1D7-AC2B0F766C60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763588" y="2286000"/>
          <a:ext cx="8378825" cy="3614738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51" name="Photo Editor Photo" r:id="rId10" imgW="11590476" imgH="5001323" progId="MSPhotoEd.3">
                  <p:embed/>
                </p:oleObj>
              </mc:Choice>
              <mc:Fallback>
                <p:oleObj name="Photo Editor Photo" r:id="rId10" imgW="11590476" imgH="5001323" progId="MSPhotoEd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286000"/>
                        <a:ext cx="8378825" cy="361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Rectangle 13">
            <a:extLst>
              <a:ext uri="{FF2B5EF4-FFF2-40B4-BE49-F238E27FC236}">
                <a16:creationId xmlns:a16="http://schemas.microsoft.com/office/drawing/2014/main" id="{6F76E6EA-0201-4171-8299-9600E9C0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676400"/>
            <a:ext cx="533400" cy="381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14344" name="Rectangle 15">
            <a:extLst>
              <a:ext uri="{FF2B5EF4-FFF2-40B4-BE49-F238E27FC236}">
                <a16:creationId xmlns:a16="http://schemas.microsoft.com/office/drawing/2014/main" id="{916331A8-D93F-49BB-ABFD-874C7EC4B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676400"/>
            <a:ext cx="533400" cy="3810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</a:p>
        </p:txBody>
      </p:sp>
      <p:sp>
        <p:nvSpPr>
          <p:cNvPr id="14345" name="Text Box 16">
            <a:extLst>
              <a:ext uri="{FF2B5EF4-FFF2-40B4-BE49-F238E27FC236}">
                <a16:creationId xmlns:a16="http://schemas.microsoft.com/office/drawing/2014/main" id="{6A67889B-60B5-4C0E-A459-338224EE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1712913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aphicFrame>
        <p:nvGraphicFramePr>
          <p:cNvPr id="38929" name="Object 17">
            <a:extLst>
              <a:ext uri="{FF2B5EF4-FFF2-40B4-BE49-F238E27FC236}">
                <a16:creationId xmlns:a16="http://schemas.microsoft.com/office/drawing/2014/main" id="{7213402A-4B4D-4D26-9201-C386284F29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62000" y="2590800"/>
          <a:ext cx="9982200" cy="3359150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52" name="Photo Editor Photo" r:id="rId12" imgW="14180952" imgH="4772691" progId="MSPhotoEd.3">
                  <p:embed/>
                </p:oleObj>
              </mc:Choice>
              <mc:Fallback>
                <p:oleObj name="Photo Editor Photo" r:id="rId12" imgW="14180952" imgH="4772691" progId="MSPhotoEd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0" y="2590800"/>
                        <a:ext cx="9982200" cy="335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0" name="AutoShape 18">
            <a:extLst>
              <a:ext uri="{FF2B5EF4-FFF2-40B4-BE49-F238E27FC236}">
                <a16:creationId xmlns:a16="http://schemas.microsoft.com/office/drawing/2014/main" id="{46DEDC53-B246-4AEB-A5FF-24B9DD735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7912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1" name="Rectangle 19">
            <a:extLst>
              <a:ext uri="{FF2B5EF4-FFF2-40B4-BE49-F238E27FC236}">
                <a16:creationId xmlns:a16="http://schemas.microsoft.com/office/drawing/2014/main" id="{656E928A-8F0F-4E7C-A361-34C9EE755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676400"/>
            <a:ext cx="533400" cy="381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8932" name="AutoShape 20">
            <a:extLst>
              <a:ext uri="{FF2B5EF4-FFF2-40B4-BE49-F238E27FC236}">
                <a16:creationId xmlns:a16="http://schemas.microsoft.com/office/drawing/2014/main" id="{BB9A9F46-A889-44AE-96F7-436938866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8674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3" name="AutoShape 21">
            <a:extLst>
              <a:ext uri="{FF2B5EF4-FFF2-40B4-BE49-F238E27FC236}">
                <a16:creationId xmlns:a16="http://schemas.microsoft.com/office/drawing/2014/main" id="{EBB09056-87C0-4D53-96B0-D607DFBEE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8674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4" name="Rectangle 22">
            <a:extLst>
              <a:ext uri="{FF2B5EF4-FFF2-40B4-BE49-F238E27FC236}">
                <a16:creationId xmlns:a16="http://schemas.microsoft.com/office/drawing/2014/main" id="{91F5BC7D-14D7-46E3-98A0-5A8FD61EC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752600"/>
            <a:ext cx="533400" cy="381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8936" name="AutoShape 24">
            <a:extLst>
              <a:ext uri="{FF2B5EF4-FFF2-40B4-BE49-F238E27FC236}">
                <a16:creationId xmlns:a16="http://schemas.microsoft.com/office/drawing/2014/main" id="{07DFA380-D979-4353-ADC5-EDC47E454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6019800"/>
            <a:ext cx="381000" cy="457200"/>
          </a:xfrm>
          <a:prstGeom prst="up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7" name="Rectangle 25">
            <a:extLst>
              <a:ext uri="{FF2B5EF4-FFF2-40B4-BE49-F238E27FC236}">
                <a16:creationId xmlns:a16="http://schemas.microsoft.com/office/drawing/2014/main" id="{EF18B525-2E1E-4FCC-8827-4ABC04623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676400"/>
            <a:ext cx="533400" cy="381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graphicFrame>
        <p:nvGraphicFramePr>
          <p:cNvPr id="38938" name="Object 26">
            <a:extLst>
              <a:ext uri="{FF2B5EF4-FFF2-40B4-BE49-F238E27FC236}">
                <a16:creationId xmlns:a16="http://schemas.microsoft.com/office/drawing/2014/main" id="{B42ACF5C-077C-4C47-B33C-467E78C832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838200" y="2403475"/>
          <a:ext cx="10820400" cy="3692525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4453" name="Photo Editor Photo" r:id="rId14" imgW="14980952" imgH="5114286" progId="MSPhotoEd.3">
                  <p:embed/>
                </p:oleObj>
              </mc:Choice>
              <mc:Fallback>
                <p:oleObj name="Photo Editor Photo" r:id="rId14" imgW="14980952" imgH="5114286" progId="MSPhotoEd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38200" y="2403475"/>
                        <a:ext cx="10820400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5" name="Picture 4">
            <a:extLst>
              <a:ext uri="{FF2B5EF4-FFF2-40B4-BE49-F238E27FC236}">
                <a16:creationId xmlns:a16="http://schemas.microsoft.com/office/drawing/2014/main" id="{48B1EFA7-5998-4560-82DF-B27282E01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43594-1D3B-4BB4-BFDB-0A9145AE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844-198E-4511-B1F8-3F927C5CA94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77D9DD26-7EE3-4BBC-A8FF-583D489C3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03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330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 animBg="1"/>
      <p:bldP spid="38930" grpId="1" animBg="1"/>
      <p:bldP spid="38931" grpId="0" animBg="1"/>
      <p:bldP spid="38932" grpId="0" animBg="1"/>
      <p:bldP spid="38932" grpId="1" animBg="1"/>
      <p:bldP spid="38933" grpId="0" animBg="1"/>
      <p:bldP spid="38933" grpId="1" animBg="1"/>
      <p:bldP spid="38933" grpId="2" animBg="1"/>
      <p:bldP spid="38933" grpId="3" animBg="1"/>
      <p:bldP spid="38934" grpId="0" animBg="1"/>
      <p:bldP spid="38934" grpId="1" animBg="1"/>
      <p:bldP spid="38934" grpId="2" animBg="1"/>
      <p:bldP spid="38934" grpId="3" animBg="1"/>
      <p:bldP spid="38936" grpId="0" animBg="1"/>
      <p:bldP spid="38937" grpId="0" animBg="1"/>
      <p:bldP spid="38937" grpId="1" animBg="1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7AFB95F-70C5-4034-B57A-CF569B7738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51000"/>
            <a:ext cx="8229600" cy="4424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B0970AE9-0718-4DED-B536-C8242EEF8D02}"/>
              </a:ext>
            </a:extLst>
          </p:cNvPr>
          <p:cNvSpPr txBox="1">
            <a:spLocks/>
          </p:cNvSpPr>
          <p:nvPr/>
        </p:nvSpPr>
        <p:spPr bwMode="auto">
          <a:xfrm>
            <a:off x="1752600" y="381000"/>
            <a:ext cx="6553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36D6DF6-4B46-4E52-91EA-4EAEDA40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95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7F886-80D5-43CB-9341-98A2CA7B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F5E1CB5-EBAB-4756-96F0-4E16390B9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21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139421"/>
    </mc:Fallback>
  </mc:AlternateContent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4F23E40-B006-46B8-A07C-8FCA71F9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5676900" cy="811212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 Code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15232D7-05E6-41D7-B084-CC5389D0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35563"/>
          </a:xfrm>
        </p:spPr>
        <p:txBody>
          <a:bodyPr/>
          <a:lstStyle/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selectionSort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int out, in, min;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for(out=0; out&lt;nElems-1; out++) // outer loop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min = out; // minimum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for(in=out+1; in&lt;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nElems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in++) // inner loop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if(a[in] &lt; a[min] ) // if min greater,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min = in; // we have a new min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swap(out, min); // swap them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// end for(out)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// end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selectionSort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A5B36CB-AE54-414C-BED4-760018C2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447800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D18037-EF7B-4F99-B257-7298A05D110E}"/>
                  </a:ext>
                </a:extLst>
              </p14:cNvPr>
              <p14:cNvContentPartPr/>
              <p14:nvPr/>
            </p14:nvContentPartPr>
            <p14:xfrm>
              <a:off x="3164760" y="2002320"/>
              <a:ext cx="450720" cy="25560"/>
            </p14:xfrm>
          </p:contentPart>
        </mc:Choice>
        <mc:Fallback xmlns:p="http://schemas.openxmlformats.org/presentationml/2006/main" xmlns:r="http://schemas.openxmlformats.org/officeDocument/2006/relationships" xmlns:a="http://schemas.openxmlformats.org/drawingml/2006/main"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D18037-EF7B-4F99-B257-7298A05D11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8920" y="1938960"/>
                <a:ext cx="482040" cy="152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1940F-3256-49ED-87E2-4EDFD9B0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4212AD0C-3963-4F1A-AC3B-D961068CD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70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173270"/>
    </mc:Fallback>
  </mc:AlternateContent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694B538-A86D-4BDC-939D-60AC31B8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886700" cy="1031875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5FC896E-096E-4AC4-820B-DC3BB82E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886700" cy="4087813"/>
          </a:xfrm>
        </p:spPr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number of swaps to O(N).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at the left end.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the leftmost item, say as min.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this item with the next item, the shortest among two now becomes min.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comparing till the end, the final min item is swapped at placed at position 0.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start with position 1 and repeat the process.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comparisons are more but the number of swaps is considerably reduced.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situation is this sort good for?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6B62C52-CA46-43AE-9F40-BEB0B8345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524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45538-E1CE-410E-B7C2-E4C1C9BF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AD79526-9B15-4F8E-93AA-F2C143365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40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70340"/>
    </mc:Fallback>
  </mc:AlternateContent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D54A075-9254-4409-8D4A-2714A47A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350D82A-96FB-4550-8625-A32F931B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</a:p>
          <a:p>
            <a:pPr eaLnBrk="1" hangingPunct="1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-- Number of comparisons is same, N*(N-1)/2.</a:t>
            </a:r>
          </a:p>
          <a:p>
            <a:pPr eaLnBrk="1" hangingPunct="1"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-- runs in 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en-US" baseline="30%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do you compare it to Bubble sort?</a:t>
            </a:r>
          </a:p>
          <a:p>
            <a:pPr lvl="1" eaLnBrk="1" hangingPunct="1"/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than bubble sort because of fewer swaps.</a:t>
            </a:r>
          </a:p>
          <a:p>
            <a:pPr eaLnBrk="1" hangingPunct="1">
              <a:buFontTx/>
              <a:buNone/>
            </a:pPr>
            <a:endParaRPr lang="en-US" altLang="en-US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BEFC863-DF3A-4A0A-BAB7-8DCBCC93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600200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345EB-5967-4D70-9AB1-EE45E3B1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0E0DC77-D482-4649-9440-29F44FF49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1"/>
    </p:custDataLst>
  </p:cSld>
  <p:clrMapOvr>
    <a:masterClrMapping/>
  </p:clrMapOvr>
  <p:transition spd="slow" advTm="306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31BDCCA-CCEF-4283-8956-61DB1C8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5562600" cy="10668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</a:p>
        </p:txBody>
      </p:sp>
      <p:graphicFrame>
        <p:nvGraphicFramePr>
          <p:cNvPr id="44037" name="Object 5">
            <a:extLst>
              <a:ext uri="{FF2B5EF4-FFF2-40B4-BE49-F238E27FC236}">
                <a16:creationId xmlns:a16="http://schemas.microsoft.com/office/drawing/2014/main" id="{86250378-82BF-4AFE-B60D-0184008A6F0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998788"/>
          <a:ext cx="4076700" cy="1774825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9511" name="Photo Editor Photo" r:id="rId4" imgW="12276190" imgH="5342857" progId="MSPhotoEd.3">
                  <p:embed/>
                </p:oleObj>
              </mc:Choice>
              <mc:Fallback>
                <p:oleObj name="Photo Editor Photo" r:id="rId4" imgW="12276190" imgH="5342857" progId="MSPhotoEd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98788"/>
                        <a:ext cx="4076700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7">
            <a:extLst>
              <a:ext uri="{FF2B5EF4-FFF2-40B4-BE49-F238E27FC236}">
                <a16:creationId xmlns:a16="http://schemas.microsoft.com/office/drawing/2014/main" id="{769B879F-BFB4-404D-B81B-62300D8EF282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838200" y="2125663"/>
          <a:ext cx="7772400" cy="3503612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9512" name="Photo Editor Photo" r:id="rId6" imgW="11514286" imgH="5191850" progId="MSPhotoEd.3">
                  <p:embed/>
                </p:oleObj>
              </mc:Choice>
              <mc:Fallback>
                <p:oleObj name="Photo Editor Photo" r:id="rId6" imgW="11514286" imgH="5191850" progId="MSPhotoEd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25663"/>
                        <a:ext cx="7772400" cy="350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>
            <a:extLst>
              <a:ext uri="{FF2B5EF4-FFF2-40B4-BE49-F238E27FC236}">
                <a16:creationId xmlns:a16="http://schemas.microsoft.com/office/drawing/2014/main" id="{E9460F42-A134-4540-A0E8-E3FC9958D53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914400" y="1941513"/>
          <a:ext cx="7564438" cy="3859212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19513" name="Photo Editor Photo" r:id="rId8" imgW="11666667" imgH="5952381" progId="MSPhotoEd.3">
                  <p:embed/>
                </p:oleObj>
              </mc:Choice>
              <mc:Fallback>
                <p:oleObj name="Photo Editor Photo" r:id="rId8" imgW="11666667" imgH="5952381" progId="MSPhotoEd.3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41513"/>
                        <a:ext cx="7564438" cy="385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11">
            <a:extLst>
              <a:ext uri="{FF2B5EF4-FFF2-40B4-BE49-F238E27FC236}">
                <a16:creationId xmlns:a16="http://schemas.microsoft.com/office/drawing/2014/main" id="{88B0C0B2-8C9D-4227-9976-5F2E7D308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019800"/>
            <a:ext cx="990600" cy="457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%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Marked </a:t>
            </a:r>
          </a:p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player</a:t>
            </a:r>
          </a:p>
        </p:txBody>
      </p:sp>
      <p:pic>
        <p:nvPicPr>
          <p:cNvPr id="19463" name="Picture 4">
            <a:extLst>
              <a:ext uri="{FF2B5EF4-FFF2-40B4-BE49-F238E27FC236}">
                <a16:creationId xmlns:a16="http://schemas.microsoft.com/office/drawing/2014/main" id="{6626BCA1-78EC-4F73-8C6E-910E4D19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5287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5D8A8-F316-4601-A97E-A659C2B76C2A}"/>
                  </a:ext>
                </a:extLst>
              </p14:cNvPr>
              <p14:cNvContentPartPr/>
              <p14:nvPr/>
            </p14:nvContentPartPr>
            <p14:xfrm>
              <a:off x="6141960" y="2728440"/>
              <a:ext cx="360" cy="360"/>
            </p14:xfrm>
          </p:contentPart>
        </mc:Choice>
        <mc:Fallback xmlns:p="http://schemas.openxmlformats.org/presentationml/2006/main" xmlns:r="http://schemas.openxmlformats.org/officeDocument/2006/relationships" xmlns:a="http://schemas.openxmlformats.org/drawingml/2006/main"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5D8A8-F316-4601-A97E-A659C2B76C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32600" y="27190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88B7F4-5E90-453C-A726-E08022A857CD}"/>
                  </a:ext>
                </a:extLst>
              </p14:cNvPr>
              <p14:cNvContentPartPr/>
              <p14:nvPr/>
            </p14:nvContentPartPr>
            <p14:xfrm>
              <a:off x="7142760" y="6182280"/>
              <a:ext cx="1576440" cy="288360"/>
            </p14:xfrm>
          </p:contentPart>
        </mc:Choice>
        <mc:Fallback xmlns:p="http://schemas.openxmlformats.org/presentationml/2006/main" xmlns:r="http://schemas.openxmlformats.org/officeDocument/2006/relationships" xmlns:a="http://schemas.openxmlformats.org/drawingml/2006/main"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88B7F4-5E90-453C-A726-E08022A857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33400" y="6172920"/>
                <a:ext cx="159516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5753E-331D-4581-B07B-5FF1AB92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ABBC31-701D-4635-9483-4463BA160C7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EEBB1D2-A40F-4B2E-9D72-1C3E773B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67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13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E78EACE-B4BB-4BC2-8D7F-52BC5940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38575"/>
            <a:ext cx="77438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2">
            <a:extLst>
              <a:ext uri="{FF2B5EF4-FFF2-40B4-BE49-F238E27FC236}">
                <a16:creationId xmlns:a16="http://schemas.microsoft.com/office/drawing/2014/main" id="{8F96F1B5-D155-4E0A-9EA7-539E35FCEDA0}"/>
              </a:ext>
            </a:extLst>
          </p:cNvPr>
          <p:cNvSpPr txBox="1">
            <a:spLocks/>
          </p:cNvSpPr>
          <p:nvPr/>
        </p:nvSpPr>
        <p:spPr bwMode="auto">
          <a:xfrm>
            <a:off x="2209800" y="381000"/>
            <a:ext cx="5562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D499735D-7BC8-4FBB-8A9D-2451DA0C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474788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0486" name="Content Placeholder 2">
            <a:extLst>
              <a:ext uri="{FF2B5EF4-FFF2-40B4-BE49-F238E27FC236}">
                <a16:creationId xmlns:a16="http://schemas.microsoft.com/office/drawing/2014/main" id="{859B31CF-8BEC-4744-92B0-F9FF2700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438400"/>
          </a:xfrm>
        </p:spPr>
        <p:txBody>
          <a:bodyPr/>
          <a:lstStyle/>
          <a:p>
            <a:pPr algn="just">
              <a:lnSpc>
                <a:spcPct val="15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 is a somewhat interesting algorithm with an expensive runtime of O(n</a:t>
            </a:r>
            <a:r>
              <a:rPr lang="en-US" altLang="en-US" sz="2400" baseline="30%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50%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 be best thought of as a sorting scheme similar to that of sorting a hand of playing cards.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9B5C5-3EBB-4FA3-A79E-E51B6B87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ABBC31-701D-4635-9483-4463BA160C7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1FC0FED-1370-408D-8F1B-9EA8A8EA0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69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139369"/>
    </mc:Fallback>
  </mc:AlternateContent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962ED2F-3325-4FD1-89F9-FAC42672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11614FA-E3E6-4445-8D4A-45D4327F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the array is half sorted.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item on the right of the sorted array is “marked”.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Compare this item with each of the items in the sorted array (on the right of marked item)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shifting the elements in the sorted array one position to the right if the “marked” item is smaller.</a:t>
            </a:r>
          </a:p>
          <a:p>
            <a:pPr lvl="1" eaLnBrk="1" hangingPunct="1">
              <a:lnSpc>
                <a:spcPct val="9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is repeated till the appropriate position of the item is found.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This continues till all the unsorted items are inserted.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5E2B909-7E5D-4C35-9397-07DE07DB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6764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D12B6F-B719-447D-BDBF-3C15A6BA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7911DB1-DEBE-4334-8DAA-36AA4648A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89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6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6C4DA75-EFFA-4FD7-97B2-3DF02100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6988"/>
            <a:ext cx="7239000" cy="963612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 code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9000B7B9-B095-40CD-A774-9A7ABF11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1413"/>
            <a:ext cx="8610600" cy="54864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public void insertionSort()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{	int in, out;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for(out=1; out&lt;nElems; out++) // out is dividing line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long temp = a[out]; // remove marked item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in = out; // start shifts at out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while(in&gt;0 &amp;&amp; a[in-1] &gt;= temp) // until one is smaller,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{	a[in] = a[in-1]; // shift item right,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	--in; // go left one position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a[in] = temp; // insert marked item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} // end for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} // end insertionSort()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F9E40B80-9C88-4D50-BAF9-F0D75D35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143000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D54D5-ABDB-4DAB-9F0B-F10EE43B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13A17090-0595-4B7E-88CB-251E4A02C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18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95918"/>
    </mc:Fallback>
  </mc:AlternateContent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53111C1-D3E8-4AFB-A410-02B041D5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E0AF4A-BA65-4464-A68B-4CD8A22EA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Bubble Sort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FC3CB83-D3C5-4026-A8E9-EBE1D73D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474788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4F2DF-BF13-44EE-84D3-1D80D501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D95C97A-28D2-4E41-B0AB-1948F09B4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2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27062"/>
    </mc:Fallback>
  </mc:AlternateContent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0529E4C-6AE2-4C3E-892B-7DFEFDFF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81000"/>
            <a:ext cx="6400800" cy="1066800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 Analysis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1ABCB36-3851-4397-BC89-C4788618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first pass, compares at the most one item, two on second pass and so on.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 comparisons in the last pass.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each pass an average of only half of the maximum number of items are actually compared before the insertion point is found.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N*(N-1)/4 comparisons.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there is no swapping, it is twice as faster than  bubble sort and faster than selection Sort.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in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en-US" sz="2800" baseline="30%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time.</a:t>
            </a:r>
          </a:p>
          <a:p>
            <a:pPr eaLnBrk="1" hangingPunct="1">
              <a:lnSpc>
                <a:spcPct val="80%"/>
              </a:lnSpc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F6AE2FD9-0968-4C61-B57C-94A7768F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524000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D6340-6BE1-4B94-B558-68A70E2F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1A19B47-E9CF-4546-AFB1-1442D957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54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70954"/>
    </mc:Fallback>
  </mc:AlternateContent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EA7245C-0892-425D-9E97-CE27D543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D7F787D-3F95-423E-A287-36F6127E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already sorted data, runs in O(N) time.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 arranged in inverse order, runs no faster than bubble sort.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2E85D55-3AE4-4A90-8623-77E588A5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828800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6F157A-B06E-4A44-830B-4318FA38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BAB59F9-797C-4A99-B1EF-5C1D195E7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8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26448"/>
    </mc:Fallback>
  </mc:AlternateContent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9A624D4-7D68-4300-B9FC-0A63C564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1F51E43-A38D-4BAD-B1D6-550D8B2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Bubble sort is useful for small amounts of data.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sort can be used when amount of data is small and swapping is time-consuming.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 is most versatile and the best when the list is almost sorted.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2EDFE961-5C01-4F33-A1EB-9E840298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524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A11B0-5B9E-4903-91A7-14F091D2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BF3D544-5DB0-423D-80A2-2E680CEC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83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74083"/>
    </mc:Fallback>
  </mc:AlternateContent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EF4E-EFF6-4AC9-9145-9E3F3A61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"/>
            <a:ext cx="7086600" cy="63976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D548-0B5A-4D6B-87A6-4B97B63D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4775"/>
            <a:ext cx="8229600" cy="5559425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sorting algorithms in this chapter all assume an array as a data storage structure.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involves comparing the keys of data items in the array and moving the items around until they’re in sorted order.</a:t>
            </a:r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algorithms in this chapter execute in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sz="2800" baseline="30%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bubble sort is the least efficient, but the simplest, sort.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insertion sort is the most commonly used of 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sz="2800" baseline="30%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sorts described in this chapter.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5882DF-8172-488E-87CB-FE62AF4B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" y="26989"/>
            <a:ext cx="1142634" cy="88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B82E5-9D3E-479A-9A8E-95D4C932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3F8AD3E-482F-418B-9094-6F9873BE6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extLst>
      <p:ext uri="{BB962C8B-B14F-4D97-AF65-F5344CB8AC3E}">
        <p14:creationId xmlns:p14="http://schemas.microsoft.com/office/powerpoint/2010/main" val="5635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15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125315"/>
    </mc:Fallback>
  </mc:AlternateContent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60C8700-6DF5-4F3F-965A-0338573C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7" name="Content Placeholder 2">
            <a:extLst>
              <a:ext uri="{FF2B5EF4-FFF2-40B4-BE49-F238E27FC236}">
                <a16:creationId xmlns:a16="http://schemas.microsoft.com/office/drawing/2014/main" id="{C350ABAA-652F-4AD5-868E-4E9EC804D9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and Algorithms in Java,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Edition</a:t>
            </a:r>
            <a:endParaRPr lang="en-GB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Copyright © 2003 by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C0B85E2-9A28-4156-BBD4-758375CC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fld id="{D9CD5350-81B0-4D91-83F6-2D08E92B2114}" type="slidenum">
              <a:rPr lang="en-GB" alt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Bef>
                  <a:spcPct val="0%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t>24</a:t>
            </a:fld>
            <a:endParaRPr lang="en-GB" altLang="en-US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0BDEBA5-B1DD-4AF1-BBD6-15978C419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6B31D1-CE4D-41B0-9178-F78BB25A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" y="26989"/>
            <a:ext cx="1142634" cy="88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34037"/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3">
            <a:extLst>
              <a:ext uri="{FF2B5EF4-FFF2-40B4-BE49-F238E27FC236}">
                <a16:creationId xmlns:a16="http://schemas.microsoft.com/office/drawing/2014/main" id="{56C29D97-1935-4E4F-8D46-B803C1DB1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24200"/>
            <a:ext cx="4191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%"/>
              </a:spcBef>
              <a:buFontTx/>
              <a:buNone/>
            </a:pP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A8643C-4D3F-44A3-B6B1-CA3B4C83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65380E-93B2-4D8A-8AC8-AC0D9E1D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" y="26989"/>
            <a:ext cx="1142634" cy="88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D1A11D2D-DC35-4CFA-A856-D08199BF0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3"/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 advTm="27083"/>
    </mc:Fallback>
  </mc:AlternateContent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E7C63CD-3215-402E-AFEA-632B34D7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</a:p>
        </p:txBody>
      </p:sp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BF16438C-A9E2-4537-900E-1B158131C518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366963" y="1600200"/>
          <a:ext cx="4033837" cy="1357313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6180" name="Photo Editor Photo" r:id="rId4" imgW="14180952" imgH="4772691" progId="MSPhotoEd.3">
                  <p:embed/>
                </p:oleObj>
              </mc:Choice>
              <mc:Fallback>
                <p:oleObj name="Photo Editor Photo" r:id="rId4" imgW="14180952" imgH="4772691" progId="MSPhotoEd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1600200"/>
                        <a:ext cx="4033837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>
            <a:extLst>
              <a:ext uri="{FF2B5EF4-FFF2-40B4-BE49-F238E27FC236}">
                <a16:creationId xmlns:a16="http://schemas.microsoft.com/office/drawing/2014/main" id="{E920D67C-C9EF-4402-A877-03F668BC17F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3260725"/>
          <a:ext cx="8991600" cy="3328988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6181" name="Photo Editor Photo" r:id="rId6" imgW="14980952" imgH="5114286" progId="MSPhotoEd.3">
                  <p:embed/>
                </p:oleObj>
              </mc:Choice>
              <mc:Fallback>
                <p:oleObj name="Photo Editor Photo" r:id="rId6" imgW="14980952" imgH="5114286" progId="MSPhotoEd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60725"/>
                        <a:ext cx="8991600" cy="332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%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4">
            <a:extLst>
              <a:ext uri="{FF2B5EF4-FFF2-40B4-BE49-F238E27FC236}">
                <a16:creationId xmlns:a16="http://schemas.microsoft.com/office/drawing/2014/main" id="{AA334C5F-3EF9-412D-99E0-C4CC6833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447800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6151" name="TextBox 2">
            <a:extLst>
              <a:ext uri="{FF2B5EF4-FFF2-40B4-BE49-F238E27FC236}">
                <a16:creationId xmlns:a16="http://schemas.microsoft.com/office/drawing/2014/main" id="{B4173489-68FB-428D-9903-C3601D4E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286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  <p:sp>
        <p:nvSpPr>
          <p:cNvPr id="6152" name="TextBox 8">
            <a:extLst>
              <a:ext uri="{FF2B5EF4-FFF2-40B4-BE49-F238E27FC236}">
                <a16:creationId xmlns:a16="http://schemas.microsoft.com/office/drawing/2014/main" id="{E0DE4E06-D649-4D49-A45C-8B5E29CE9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45720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A2FC9C-6B9A-4B93-887B-FBA10EC36749}"/>
                  </a:ext>
                </a:extLst>
              </p14:cNvPr>
              <p14:cNvContentPartPr/>
              <p14:nvPr/>
            </p14:nvContentPartPr>
            <p14:xfrm>
              <a:off x="8606160" y="6144840"/>
              <a:ext cx="360" cy="360"/>
            </p14:xfrm>
          </p:contentPart>
        </mc:Choice>
        <mc:Fallback xmlns="" xmlns:a="http://schemas.openxmlformats.org/drawingml/2006/main" xmlns:r="http://schemas.openxmlformats.org/officeDocument/2006/relationships" xmlns:p="http://schemas.openxmlformats.org/presentationml/2006/main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A2FC9C-6B9A-4B93-887B-FBA10EC367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6800" y="61354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78C13-0CB1-4EB6-BA09-8B5A8E57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828688-B170-4A3E-9F56-8BC387B6F2C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4E28FB3-9762-407C-B1F3-44A3D0BCF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2"/>
    </p:custDataLst>
  </p:cSld>
  <p:clrMapOvr>
    <a:masterClrMapping/>
  </p:clrMapOvr>
  <p:transition spd="slow" advTm="538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904EE92-AEFB-4200-A887-8D8BA6D8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FFE2672-300D-4509-AAE6-79A064B85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to sort data ?: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 to arrange names in alphabetical order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 arrange students by grade, etc.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 preliminary step to searching data.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steps involved: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 compare two items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-- swap the two items or copy one item.</a:t>
            </a:r>
          </a:p>
          <a:p>
            <a:pPr eaLnBrk="1" hangingPunct="1"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773CABA-CA15-4268-B66E-2520D429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385888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2A105-D4D1-4D1D-8886-38DBA890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8A509641-954A-4EFA-9E9D-51CC201B8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48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89848"/>
    </mc:Fallback>
  </mc:AlternateContent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57F3DB1-9F57-4C26-AC12-9568ABB3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795337"/>
          </a:xfrm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Bubble Sort (Exchange Sort)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232879C-F2F0-418A-99D2-82A31C4F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4830763"/>
          </a:xfrm>
        </p:spPr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Compare two items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 one on the left is greater, swap them else move right.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Move one position right.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AC4AC74-CCA5-450B-B718-E0A78133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95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pic>
        <p:nvPicPr>
          <p:cNvPr id="8199" name="Picture 2">
            <a:extLst>
              <a:ext uri="{FF2B5EF4-FFF2-40B4-BE49-F238E27FC236}">
                <a16:creationId xmlns:a16="http://schemas.microsoft.com/office/drawing/2014/main" id="{04278CDD-964E-4C0B-AD0E-CCF75EA7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8610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2AF4E-766D-4DBE-A931-8D3860F1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B500A0A-3F7A-4CCD-866B-047A92C88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81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310581"/>
    </mc:Fallback>
  </mc:AlternateContent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0082986-C16C-4DF6-BF34-F8D64D428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%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Bubble Sort</a:t>
            </a: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248438B4-55E8-4FFA-9FAF-7447B522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95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graphicFrame>
        <p:nvGraphicFramePr>
          <p:cNvPr id="28" name="Object 3">
            <a:extLst>
              <a:ext uri="{FF2B5EF4-FFF2-40B4-BE49-F238E27FC236}">
                <a16:creationId xmlns:a16="http://schemas.microsoft.com/office/drawing/2014/main" id="{ECCB2BFF-AF92-4C1F-A61E-8A9A6F81C976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457200" y="2209800"/>
          <a:ext cx="8423275" cy="3444875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9316" name="Photo Editor Photo" r:id="rId5" imgW="12885714" imgH="5266667" progId="MSPhotoEd.3">
                  <p:embed/>
                </p:oleObj>
              </mc:Choice>
              <mc:Fallback>
                <p:oleObj name="Photo Editor Photo" r:id="rId5" imgW="12885714" imgH="5266667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8423275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>
            <a:extLst>
              <a:ext uri="{FF2B5EF4-FFF2-40B4-BE49-F238E27FC236}">
                <a16:creationId xmlns:a16="http://schemas.microsoft.com/office/drawing/2014/main" id="{261A3FC7-CA17-4C9B-AEEA-5337AF278E6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81000" y="2286000"/>
          <a:ext cx="8305800" cy="3436938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9317" name="Photo Editor Photo" r:id="rId7" imgW="12546176" imgH="5191850" progId="MSPhotoEd.3">
                  <p:embed/>
                </p:oleObj>
              </mc:Choice>
              <mc:Fallback>
                <p:oleObj name="Photo Editor Photo" r:id="rId7" imgW="12546176" imgH="519185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86000"/>
                        <a:ext cx="8305800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7">
            <a:extLst>
              <a:ext uri="{FF2B5EF4-FFF2-40B4-BE49-F238E27FC236}">
                <a16:creationId xmlns:a16="http://schemas.microsoft.com/office/drawing/2014/main" id="{F2AC7FDB-B455-44F9-BC18-EE94A942D8CF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381000" y="2438400"/>
          <a:ext cx="8458200" cy="3340100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9318" name="Photo Editor Photo" r:id="rId9" imgW="12466667" imgH="4923810" progId="MSPhotoEd.3">
                  <p:embed/>
                </p:oleObj>
              </mc:Choice>
              <mc:Fallback>
                <p:oleObj name="Photo Editor Photo" r:id="rId9" imgW="12466667" imgH="4923810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38400"/>
                        <a:ext cx="8458200" cy="334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13ECBC09-69B4-4423-B3BB-6FFBA7FA5DE6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381000" y="2514600"/>
          <a:ext cx="8229600" cy="3351213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9319" name="Photo Editor Photo" r:id="rId11" imgW="12466667" imgH="5076190" progId="MSPhotoEd.3">
                  <p:embed/>
                </p:oleObj>
              </mc:Choice>
              <mc:Fallback>
                <p:oleObj name="Photo Editor Photo" r:id="rId11" imgW="12466667" imgH="5076190" progId="MSPhotoEd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14600"/>
                        <a:ext cx="8229600" cy="335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1">
            <a:extLst>
              <a:ext uri="{FF2B5EF4-FFF2-40B4-BE49-F238E27FC236}">
                <a16:creationId xmlns:a16="http://schemas.microsoft.com/office/drawing/2014/main" id="{54EFA554-0A9B-415E-B9EC-57F20E11D4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133600"/>
          <a:ext cx="8001000" cy="3644900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spid="_x0000_s9320" name="Photo Editor Photo" r:id="rId13" imgW="11895238" imgH="5420482" progId="MSPhotoEd.3">
                  <p:embed/>
                </p:oleObj>
              </mc:Choice>
              <mc:Fallback>
                <p:oleObj name="Photo Editor Photo" r:id="rId13" imgW="11895238" imgH="5420482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33600"/>
                        <a:ext cx="8001000" cy="364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%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16">
            <a:extLst>
              <a:ext uri="{FF2B5EF4-FFF2-40B4-BE49-F238E27FC236}">
                <a16:creationId xmlns:a16="http://schemas.microsoft.com/office/drawing/2014/main" id="{75DD9BF4-4592-49B1-A687-8C0BB87AC6A1}"/>
              </a:ext>
            </a:extLst>
          </p:cNvPr>
          <p:cNvGrpSpPr>
            <a:grpSpLocks/>
          </p:cNvGrpSpPr>
          <p:nvPr/>
        </p:nvGrpSpPr>
        <p:grpSpPr bwMode="auto">
          <a:xfrm>
            <a:off x="-1295400" y="2101850"/>
            <a:ext cx="11201400" cy="4603750"/>
            <a:chOff x="-816" y="1288"/>
            <a:chExt cx="7056" cy="2900"/>
          </a:xfrm>
        </p:grpSpPr>
        <p:sp>
          <p:nvSpPr>
            <p:cNvPr id="9228" name="AutoShape 13">
              <a:extLst>
                <a:ext uri="{FF2B5EF4-FFF2-40B4-BE49-F238E27FC236}">
                  <a16:creationId xmlns:a16="http://schemas.microsoft.com/office/drawing/2014/main" id="{9CAA6D91-71CC-45E3-820C-B5406E2FE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" y="3804"/>
              <a:ext cx="1200" cy="384"/>
            </a:xfrm>
            <a:prstGeom prst="borderCallout1">
              <a:avLst>
                <a:gd name="adj1" fmla="val 18750"/>
                <a:gd name="adj2" fmla="val -4000"/>
                <a:gd name="adj3" fmla="val -133593"/>
                <a:gd name="adj4" fmla="val -44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%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%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%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%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%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%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%"/>
                </a:spcBef>
                <a:spcAft>
                  <a:spcPct val="0%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%"/>
                </a:spcBef>
                <a:spcAft>
                  <a:spcPct val="0%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%"/>
                </a:spcBef>
                <a:spcAft>
                  <a:spcPct val="0%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%"/>
                </a:spcBef>
                <a:spcAft>
                  <a:spcPct val="0%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%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9229" name="Group 15">
              <a:extLst>
                <a:ext uri="{FF2B5EF4-FFF2-40B4-BE49-F238E27FC236}">
                  <a16:creationId xmlns:a16="http://schemas.microsoft.com/office/drawing/2014/main" id="{E4671601-7FC4-4925-BBAD-8036C0AA6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16" y="1288"/>
              <a:ext cx="7056" cy="2852"/>
              <a:chOff x="-816" y="1288"/>
              <a:chExt cx="7056" cy="2852"/>
            </a:xfrm>
          </p:grpSpPr>
          <p:graphicFrame>
            <p:nvGraphicFramePr>
              <p:cNvPr id="9230" name="Object 12">
                <a:extLst>
                  <a:ext uri="{FF2B5EF4-FFF2-40B4-BE49-F238E27FC236}">
                    <a16:creationId xmlns:a16="http://schemas.microsoft.com/office/drawing/2014/main" id="{413BDDEE-D264-484D-B4B1-2002C37AF9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816" y="1288"/>
              <a:ext cx="7056" cy="2408"/>
            </p:xfrm>
            <a:graphic>
              <a:graphicData uri="http://purl.oclc.org/ooxml/officeDocument/oleObject">
                <mc:AlternateContent xmlns:mc="http://schemas.openxmlformats.org/markup-compatibility/2006">
                  <mc:Choice xmlns:v="urn:schemas-microsoft-com:vml" Requires="v">
                    <p:oleObj spid="_x0000_s9321" name="Photo Editor Photo" r:id="rId15" imgW="14980952" imgH="5114286" progId="MSPhotoEd.3">
                      <p:embed/>
                    </p:oleObj>
                  </mc:Choice>
                  <mc:Fallback>
                    <p:oleObj name="Photo Editor Photo" r:id="rId15" imgW="14980952" imgH="5114286" progId="MSPhotoEd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816" y="1288"/>
                            <a:ext cx="7056" cy="2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%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31" name="Text Box 14">
                <a:extLst>
                  <a:ext uri="{FF2B5EF4-FFF2-40B4-BE49-F238E27FC236}">
                    <a16:creationId xmlns:a16="http://schemas.microsoft.com/office/drawing/2014/main" id="{A5063E33-1593-4B84-A002-B6F1A0EB5B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9" y="3852"/>
                <a:ext cx="10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%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%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%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%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%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%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%"/>
                  </a:spcBef>
                  <a:spcAft>
                    <a:spcPct val="0%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%"/>
                  </a:spcBef>
                  <a:spcAft>
                    <a:spcPct val="0%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%"/>
                  </a:spcBef>
                  <a:spcAft>
                    <a:spcPct val="0%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%"/>
                  </a:spcBef>
                  <a:spcAft>
                    <a:spcPct val="0%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%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Eventually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02AC3-0DF7-4A38-9D20-3313BE8A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844-198E-4511-B1F8-3F927C5CA94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4C8D582E-3513-4B61-9104-D7622DEB7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53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6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DE6D421-8607-4ED1-ABAE-8C26A5CE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Bubble Sort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76F9938-B1AF-4A1D-838D-D6C2711E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Simple but slow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Compare two items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 one on the left is greater, swap them else move right.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Move one position right.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Continue until the end.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rightmost item is the greatest.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Go back and start another pass from the left end, going towards right, comparing and swapping whenever appropriate.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Stop one item short of the end of the line.</a:t>
            </a:r>
          </a:p>
          <a:p>
            <a:pPr eaLnBrk="1" hangingPunct="1">
              <a:lnSpc>
                <a:spcPct val="80%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Continue until all items are sorted.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77CCFE5-1828-4718-9A0B-ADA2ED68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3287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6A217-24D8-4058-A967-646F9402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AB665AC-6319-4609-9AB3-011BF383D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88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68988"/>
    </mc:Fallback>
  </mc:AlternateContent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4E516B2-8F65-4959-B397-C74B0206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Code of Bubble Sort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28F7129-1445-490F-B420-B222BA06F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bubbleSort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457200" lvl="1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857250" lvl="2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out, in;</a:t>
            </a:r>
          </a:p>
          <a:p>
            <a:pPr marL="857250" lvl="2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for(out=nElems-1; out&gt;1; out--) // outer loop (backward)</a:t>
            </a:r>
          </a:p>
          <a:p>
            <a:pPr marL="857250" lvl="2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for(in=0; in&lt;out; in++) // inner loop (forward)</a:t>
            </a:r>
          </a:p>
          <a:p>
            <a:pPr marL="857250" lvl="2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if( a[in] &gt; a[in+1] ) // out of order?</a:t>
            </a:r>
          </a:p>
          <a:p>
            <a:pPr marL="857250" lvl="2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swap(in, in+1); // swap them</a:t>
            </a:r>
          </a:p>
          <a:p>
            <a:pPr marL="457200" lvl="1" indent="0"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// end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bubbleSort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FB7E7FE-BB0F-4B87-BD45-EBB2A91F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371600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4A365-6E33-4736-90FB-72F781E4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8AACFE64-4D07-4C60-9C99-138ECC9E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13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113813"/>
    </mc:Fallback>
  </mc:AlternateContent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4D8DD12-35FA-4029-B279-3987BC63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Bubble Sort: Analysis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1CCF2E3-3203-4985-8ECD-93AC8A35F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items “bubble up” to the end of the array, as the algorithm 	progresses.</a:t>
            </a:r>
          </a:p>
          <a:p>
            <a:pPr eaLnBrk="1" hangingPunct="1">
              <a:lnSpc>
                <a:spcPct val="90%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	-- if N is number of items,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	-- N-1 comparisons in first pass, N-2 in second pass, so on and so forth.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	-- The formula is :</a:t>
            </a:r>
          </a:p>
          <a:p>
            <a:pPr eaLnBrk="1" hangingPunct="1">
              <a:lnSpc>
                <a:spcPct val="90%"/>
              </a:lnSpc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(N-1) + (N-2) +…+ 1 = N* (N-1)/2  hence runs in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en-US" altLang="en-US" sz="2800" baseline="30%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F79A91C-2DC7-4413-89B6-699382EB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96988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4C501-C99D-48D8-848C-C2DE7800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146F9-42C7-4AA3-8BC2-FDC49E82C66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FD2DD11-FDBE-4D2A-88A3-22BB2B28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550025"/>
            <a:ext cx="526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%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%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%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%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%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%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%"/>
              </a:spcBef>
              <a:spcAft>
                <a:spcPct val="0%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%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 Science, University of Computer Studies(UCSY)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03"/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 advTm="61103"/>
    </mc:Fallback>
  </mc:AlternateContent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9.2|1.2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7.6|14.8|12.4|12.2|12.7|1.4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52.1|60.1|14|10.9|2.3|24.9|3.2|37.1|1|11.9|1.1|57.5|44.7|0.8|1.4|5.7"/>
</p:tagLst>
</file>

<file path=ppt/tags/tag4.xml><?xml version="1.0" encoding="utf-8"?>
<p:tagLst xmlns:a="http://purl.oclc.org/ooxml/drawingml/main" xmlns:r="http://purl.oclc.org/ooxml/officeDocument/relationships" xmlns:p="http://purl.oclc.org/ooxml/presentationml/main">
  <p:tag name="TIMING" val="|1.3"/>
</p:tagLst>
</file>

<file path=ppt/tags/tag5.xml><?xml version="1.0" encoding="utf-8"?>
<p:tagLst xmlns:a="http://purl.oclc.org/ooxml/drawingml/main" xmlns:r="http://purl.oclc.org/ooxml/officeDocument/relationships" xmlns:p="http://purl.oclc.org/ooxml/presentationml/main">
  <p:tag name="TIMING" val="|2.7|85.4|14.5"/>
</p:tagLst>
</file>

<file path=ppt/tags/tag6.xml><?xml version="1.0" encoding="utf-8"?>
<p:tagLst xmlns:a="http://purl.oclc.org/ooxml/drawingml/main" xmlns:r="http://purl.oclc.org/ooxml/officeDocument/relationships" xmlns:p="http://purl.oclc.org/ooxml/presentationml/main">
  <p:tag name="TIMING" val="|4.2|6.5|9.1|34.8"/>
</p:tagLst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979E5D95E044DBB3BEB79F8718FA0" ma:contentTypeVersion="3" ma:contentTypeDescription="Create a new document." ma:contentTypeScope="" ma:versionID="8af6292d8d01bbd8ac2dbb0016c3af28">
  <xsd:schema xmlns:xsd="http://www.w3.org/2001/XMLSchema" xmlns:xs="http://www.w3.org/2001/XMLSchema" xmlns:p="http://schemas.microsoft.com/office/2006/metadata/properties" xmlns:ns2="7737801e-c8af-4c66-bc60-d0ba00aab7f6" targetNamespace="http://schemas.microsoft.com/office/2006/metadata/properties" ma:root="true" ma:fieldsID="6559b061a607b4debbb81d974bc5efb4" ns2:_="">
    <xsd:import namespace="7737801e-c8af-4c66-bc60-d0ba00aab7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37801e-c8af-4c66-bc60-d0ba00aab7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6A8966-B5FA-4CD9-A09A-DA8D005A1A2D}"/>
</file>

<file path=customXml/itemProps2.xml><?xml version="1.0" encoding="utf-8"?>
<ds:datastoreItem xmlns:ds="http://schemas.openxmlformats.org/officeDocument/2006/customXml" ds:itemID="{1E9CCFA3-E563-4A1E-93A3-E3FAE5E024AB}"/>
</file>

<file path=customXml/itemProps3.xml><?xml version="1.0" encoding="utf-8"?>
<ds:datastoreItem xmlns:ds="http://schemas.openxmlformats.org/officeDocument/2006/customXml" ds:itemID="{AB8FF971-9483-40CA-9F1A-A4B0EFADE32F}"/>
</file>

<file path=docProps/app.xml><?xml version="1.0" encoding="utf-8"?>
<Properties xmlns="http://purl.oclc.org/ooxml/officeDocument/extendedProperties" xmlns:vt="http://purl.oclc.org/ooxml/officeDocument/docPropsVTypes">
  <Template/>
  <TotalTime>5548</TotalTime>
  <Words>1115</Words>
  <Application>Microsoft Office PowerPoint</Application>
  <PresentationFormat>On-screen Show (4:3)</PresentationFormat>
  <Paragraphs>194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StarSymbol</vt:lpstr>
      <vt:lpstr>Tahoma</vt:lpstr>
      <vt:lpstr>Times New Roman</vt:lpstr>
      <vt:lpstr>Office Theme</vt:lpstr>
      <vt:lpstr>Photo Editor Photo</vt:lpstr>
      <vt:lpstr>Chapter 3  Simple Sorting</vt:lpstr>
      <vt:lpstr>Outline</vt:lpstr>
      <vt:lpstr>Sorting</vt:lpstr>
      <vt:lpstr>Introduction</vt:lpstr>
      <vt:lpstr>Bubble Sort (Exchange Sort)</vt:lpstr>
      <vt:lpstr>PowerPoint Presentation</vt:lpstr>
      <vt:lpstr>Bubble Sort</vt:lpstr>
      <vt:lpstr>Sample Code of Bubble Sort</vt:lpstr>
      <vt:lpstr>Bubble Sort: Analysis</vt:lpstr>
      <vt:lpstr>Applications of Bubble Sort</vt:lpstr>
      <vt:lpstr>Selection Sort</vt:lpstr>
      <vt:lpstr>PowerPoint Presentation</vt:lpstr>
      <vt:lpstr>Selection sort Code</vt:lpstr>
      <vt:lpstr>Selection Sort</vt:lpstr>
      <vt:lpstr>Selection Sort</vt:lpstr>
      <vt:lpstr>Insertion Sort</vt:lpstr>
      <vt:lpstr>PowerPoint Presentation</vt:lpstr>
      <vt:lpstr>Insertion Sort</vt:lpstr>
      <vt:lpstr>Insertion sort code</vt:lpstr>
      <vt:lpstr>Insertion Sort Analysis</vt:lpstr>
      <vt:lpstr>Insertion Sort</vt:lpstr>
      <vt:lpstr>Comparison</vt:lpstr>
      <vt:lpstr>Summary</vt:lpstr>
      <vt:lpstr>Reference </vt:lpstr>
      <vt:lpstr>PowerPoint Presentation</vt:lpstr>
    </vt:vector>
  </TitlesOfParts>
  <Company>arbit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Sorting</dc:title>
  <dc:creator>admin</dc:creator>
  <cp:lastModifiedBy>Yu Hlaing Oo</cp:lastModifiedBy>
  <cp:revision>112</cp:revision>
  <dcterms:created xsi:type="dcterms:W3CDTF">2003-03-19T21:21:33Z</dcterms:created>
  <dcterms:modified xsi:type="dcterms:W3CDTF">2020-07-23T10:33:24Z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0x0101001C7979E5D95E044DBB3BEB79F8718FA0</vt:lpwstr>
  </property>
</Properties>
</file>